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95" r:id="rId2"/>
    <p:sldId id="296" r:id="rId3"/>
    <p:sldId id="297" r:id="rId4"/>
    <p:sldId id="271" r:id="rId5"/>
    <p:sldId id="272" r:id="rId6"/>
    <p:sldId id="278" r:id="rId7"/>
    <p:sldId id="273" r:id="rId8"/>
    <p:sldId id="275" r:id="rId9"/>
    <p:sldId id="274" r:id="rId10"/>
    <p:sldId id="279" r:id="rId11"/>
    <p:sldId id="299" r:id="rId12"/>
    <p:sldId id="298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-1722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media/image1.png>
</file>

<file path=ppt/media/image11.png>
</file>

<file path=ppt/media/image2.jpg>
</file>

<file path=ppt/media/image3.png>
</file>

<file path=ppt/media/image4.wmf>
</file>

<file path=ppt/media/image5.png>
</file>

<file path=ppt/media/image5.wmf>
</file>

<file path=ppt/media/image6.jpg>
</file>

<file path=ppt/media/image6.png>
</file>

<file path=ppt/media/image7.jpg>
</file>

<file path=ppt/media/image7.png>
</file>

<file path=ppt/media/image8.png>
</file>

<file path=ppt/media/media1.wav>
</file>

<file path=ppt/media/media10.wav>
</file>

<file path=ppt/media/media1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F8F548-364F-4CFD-8A23-20D06DD8E43E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85B4A2-00E5-4D70-81B0-F98F42D364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8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002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478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935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076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828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3359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48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0102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61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130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7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31C55-4674-4299-AEE9-313B95094B2A}" type="datetimeFigureOut">
              <a:rPr lang="zh-CN" altLang="en-US" smtClean="0"/>
              <a:t>2020/3/23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4A9B3-E804-430D-8F32-DB604CD51D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5524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baike.baidu.com/item/%E6%95%B0%E6%8D%AE" TargetMode="Externa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hyperlink" Target="https://baike.baidu.com/item/%E6%98%8E%E6%96%87" TargetMode="External"/><Relationship Id="rId5" Type="http://schemas.openxmlformats.org/officeDocument/2006/relationships/hyperlink" Target="https://baike.baidu.com/item/%E5%AF%86%E9%92%A5" TargetMode="External"/><Relationship Id="rId4" Type="http://schemas.openxmlformats.org/officeDocument/2006/relationships/hyperlink" Target="https://baike.baidu.com/item/%E5%8A%A0%E5%AF%86%E7%AE%97%E6%B3%95/2816213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hyperlink" Target="https://baike.baidu.com/item/%E5%90%91%E9%87%8F/1396519" TargetMode="External"/><Relationship Id="rId5" Type="http://schemas.openxmlformats.org/officeDocument/2006/relationships/hyperlink" Target="https://baike.baidu.com/item/%E8%BF%9B%E5%88%B6" TargetMode="External"/><Relationship Id="rId4" Type="http://schemas.openxmlformats.org/officeDocument/2006/relationships/hyperlink" Target="https://baike.baidu.com/item/%E7%9F%A9%E9%98%B5%E8%AE%BA/15419919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audio" Target="../media/media6.wav"/><Relationship Id="rId7" Type="http://schemas.openxmlformats.org/officeDocument/2006/relationships/image" Target="../media/image7.png"/><Relationship Id="rId12" Type="http://schemas.openxmlformats.org/officeDocument/2006/relationships/image" Target="../media/image1.png"/><Relationship Id="rId2" Type="http://schemas.microsoft.com/office/2007/relationships/media" Target="../media/media6.wav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png"/><Relationship Id="rId11" Type="http://schemas.openxmlformats.org/officeDocument/2006/relationships/image" Target="../media/image5.wmf"/><Relationship Id="rId5" Type="http://schemas.openxmlformats.org/officeDocument/2006/relationships/image" Target="../media/image5.png"/><Relationship Id="rId10" Type="http://schemas.openxmlformats.org/officeDocument/2006/relationships/oleObject" Target="../embeddings/oleObject2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7200800" cy="936104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第</a:t>
            </a:r>
            <a:r>
              <a:rPr lang="en-US" altLang="zh-CN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5</a:t>
            </a:r>
            <a:r>
              <a:rPr lang="zh-CN" altLang="en-US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讲 代数变换模型</a:t>
            </a:r>
            <a:endParaRPr lang="zh-CN" altLang="en-US" dirty="0">
              <a:solidFill>
                <a:srgbClr val="00B050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31640" y="1916832"/>
            <a:ext cx="6491064" cy="290892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4000" dirty="0" smtClean="0">
                <a:latin typeface="仿宋" pitchFamily="49" charset="-122"/>
                <a:ea typeface="仿宋" pitchFamily="49" charset="-122"/>
              </a:rPr>
              <a:t>1</a:t>
            </a:r>
            <a:r>
              <a:rPr lang="zh-CN" altLang="en-US" sz="4000" dirty="0" smtClean="0">
                <a:latin typeface="仿宋" pitchFamily="49" charset="-122"/>
                <a:ea typeface="仿宋" pitchFamily="49" charset="-122"/>
              </a:rPr>
              <a:t>、加</a:t>
            </a:r>
            <a:r>
              <a:rPr lang="zh-CN" altLang="en-US" sz="4000" dirty="0">
                <a:latin typeface="仿宋" pitchFamily="49" charset="-122"/>
                <a:ea typeface="仿宋" pitchFamily="49" charset="-122"/>
              </a:rPr>
              <a:t>密</a:t>
            </a:r>
            <a:r>
              <a:rPr lang="zh-CN" altLang="en-US" sz="4000" dirty="0" smtClean="0">
                <a:latin typeface="仿宋" pitchFamily="49" charset="-122"/>
                <a:ea typeface="仿宋" pitchFamily="49" charset="-122"/>
              </a:rPr>
              <a:t>解密基本概念；</a:t>
            </a:r>
            <a:endParaRPr lang="en-US" altLang="zh-CN" sz="4000" dirty="0" smtClean="0">
              <a:latin typeface="仿宋" pitchFamily="49" charset="-122"/>
              <a:ea typeface="仿宋" pitchFamily="49" charset="-122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4000" dirty="0" smtClean="0">
                <a:latin typeface="仿宋" pitchFamily="49" charset="-122"/>
                <a:ea typeface="仿宋" pitchFamily="49" charset="-122"/>
              </a:rPr>
              <a:t>2</a:t>
            </a:r>
            <a:r>
              <a:rPr lang="zh-CN" altLang="en-US" sz="4000" dirty="0" smtClean="0">
                <a:latin typeface="仿宋" pitchFamily="49" charset="-122"/>
                <a:ea typeface="仿宋" pitchFamily="49" charset="-122"/>
              </a:rPr>
              <a:t>、</a:t>
            </a:r>
            <a:r>
              <a:rPr lang="en-US" altLang="zh-CN" sz="4000" dirty="0" smtClean="0">
                <a:latin typeface="仿宋" pitchFamily="49" charset="-122"/>
                <a:ea typeface="仿宋" pitchFamily="49" charset="-122"/>
              </a:rPr>
              <a:t>Hill</a:t>
            </a:r>
            <a:r>
              <a:rPr lang="zh-CN" altLang="en-US" sz="4000" dirty="0">
                <a:latin typeface="仿宋" pitchFamily="49" charset="-122"/>
                <a:ea typeface="仿宋" pitchFamily="49" charset="-122"/>
              </a:rPr>
              <a:t>密码加密</a:t>
            </a:r>
            <a:r>
              <a:rPr lang="zh-CN" altLang="en-US" sz="4000" dirty="0" smtClean="0">
                <a:latin typeface="仿宋" pitchFamily="49" charset="-122"/>
                <a:ea typeface="仿宋" pitchFamily="49" charset="-122"/>
              </a:rPr>
              <a:t>解密原理；</a:t>
            </a:r>
            <a:endParaRPr lang="en-US" altLang="zh-CN" sz="4000" dirty="0" smtClean="0">
              <a:latin typeface="仿宋" pitchFamily="49" charset="-122"/>
              <a:ea typeface="仿宋" pitchFamily="49" charset="-122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4000" dirty="0" smtClean="0">
                <a:latin typeface="仿宋" pitchFamily="49" charset="-122"/>
                <a:ea typeface="仿宋" pitchFamily="49" charset="-122"/>
              </a:rPr>
              <a:t>3</a:t>
            </a:r>
            <a:r>
              <a:rPr lang="zh-CN" altLang="en-US" sz="4000" dirty="0" smtClean="0">
                <a:latin typeface="仿宋" pitchFamily="49" charset="-122"/>
                <a:ea typeface="仿宋" pitchFamily="49" charset="-122"/>
              </a:rPr>
              <a:t>、</a:t>
            </a:r>
            <a:r>
              <a:rPr lang="zh-CN" altLang="en-US" sz="4000" dirty="0" smtClean="0">
                <a:latin typeface="仿宋" pitchFamily="49" charset="-122"/>
                <a:ea typeface="仿宋" pitchFamily="49" charset="-122"/>
              </a:rPr>
              <a:t>算法、模型及其应用</a:t>
            </a:r>
            <a:endParaRPr lang="zh-CN" altLang="en-US" sz="4000" dirty="0">
              <a:latin typeface="仿宋" pitchFamily="49" charset="-122"/>
              <a:ea typeface="仿宋" pitchFamily="49" charset="-122"/>
            </a:endParaRPr>
          </a:p>
        </p:txBody>
      </p:sp>
      <p:pic>
        <p:nvPicPr>
          <p:cNvPr id="5" name="已录下的声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28384" y="55892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979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611560" y="260648"/>
                <a:ext cx="7848872" cy="6480720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zh-CN" altLang="en-US" dirty="0" smtClean="0">
                    <a:solidFill>
                      <a:srgbClr val="00B050"/>
                    </a:solidFill>
                    <a:latin typeface="隶书" pitchFamily="49" charset="-122"/>
                    <a:ea typeface="隶书" pitchFamily="49" charset="-122"/>
                  </a:rPr>
                  <a:t>注</a:t>
                </a:r>
                <a:r>
                  <a:rPr lang="en-US" altLang="zh-CN" dirty="0" smtClean="0">
                    <a:solidFill>
                      <a:srgbClr val="00B050"/>
                    </a:solidFill>
                    <a:latin typeface="隶书" pitchFamily="49" charset="-122"/>
                    <a:ea typeface="隶书" pitchFamily="49" charset="-122"/>
                  </a:rPr>
                  <a:t>2.</a:t>
                </a:r>
                <a:r>
                  <a:rPr lang="zh-CN" altLang="en-US" dirty="0" smtClean="0">
                    <a:solidFill>
                      <a:srgbClr val="00B050"/>
                    </a:solidFill>
                    <a:latin typeface="隶书" pitchFamily="49" charset="-122"/>
                    <a:ea typeface="隶书" pitchFamily="49" charset="-122"/>
                  </a:rPr>
                  <a:t>关于辗转相除法求密钥矩阵，利用行列式等于</a:t>
                </a:r>
                <a:r>
                  <a:rPr lang="en-US" altLang="zh-CN" dirty="0" smtClean="0">
                    <a:solidFill>
                      <a:srgbClr val="00B050"/>
                    </a:solidFill>
                    <a:latin typeface="隶书" pitchFamily="49" charset="-122"/>
                    <a:ea typeface="隶书" pitchFamily="49" charset="-122"/>
                  </a:rPr>
                  <a:t>1</a:t>
                </a:r>
                <a:r>
                  <a:rPr lang="zh-CN" altLang="en-US" dirty="0" smtClean="0">
                    <a:solidFill>
                      <a:srgbClr val="00B050"/>
                    </a:solidFill>
                    <a:latin typeface="隶书" pitchFamily="49" charset="-122"/>
                    <a:ea typeface="隶书" pitchFamily="49" charset="-122"/>
                  </a:rPr>
                  <a:t>条件（</a:t>
                </a:r>
                <a:r>
                  <a:rPr lang="en-US" altLang="zh-CN" dirty="0" smtClean="0">
                    <a:solidFill>
                      <a:srgbClr val="00B050"/>
                    </a:solidFill>
                    <a:latin typeface="隶书" pitchFamily="49" charset="-122"/>
                    <a:ea typeface="隶书" pitchFamily="49" charset="-122"/>
                  </a:rPr>
                  <a:t>P81</a:t>
                </a:r>
                <a:r>
                  <a:rPr lang="zh-CN" altLang="en-US" dirty="0" smtClean="0">
                    <a:solidFill>
                      <a:srgbClr val="00B050"/>
                    </a:solidFill>
                    <a:latin typeface="隶书" pitchFamily="49" charset="-122"/>
                    <a:ea typeface="隶书" pitchFamily="49" charset="-122"/>
                  </a:rPr>
                  <a:t>）</a:t>
                </a:r>
                <a:endParaRPr lang="en-US" altLang="zh-CN" dirty="0" smtClean="0">
                  <a:solidFill>
                    <a:srgbClr val="00B050"/>
                  </a:solidFill>
                  <a:latin typeface="隶书" pitchFamily="49" charset="-122"/>
                  <a:ea typeface="隶书" pitchFamily="49" charset="-122"/>
                </a:endParaRPr>
              </a:p>
              <a:p>
                <a:pPr marL="0" indent="0">
                  <a:buNone/>
                </a:pPr>
                <a:r>
                  <a:rPr lang="en-US" altLang="zh-CN" dirty="0" smtClean="0">
                    <a:latin typeface="隶书" pitchFamily="49" charset="-122"/>
                    <a:ea typeface="隶书" pitchFamily="49" charset="-122"/>
                  </a:rPr>
                  <a:t>187=1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105+82</m:t>
                    </m:r>
                  </m:oMath>
                </a14:m>
                <a:endParaRPr lang="en-US" altLang="zh-CN" b="0" dirty="0" smtClean="0">
                  <a:latin typeface="隶书" pitchFamily="49" charset="-122"/>
                  <a:ea typeface="隶书" pitchFamily="49" charset="-122"/>
                </a:endParaRPr>
              </a:p>
              <a:p>
                <a:pPr marL="0" indent="0">
                  <a:buNone/>
                </a:pPr>
                <a:r>
                  <a:rPr lang="en-US" altLang="zh-CN" dirty="0" smtClean="0">
                    <a:latin typeface="隶书" pitchFamily="49" charset="-122"/>
                    <a:ea typeface="隶书" pitchFamily="49" charset="-122"/>
                  </a:rPr>
                  <a:t>105=1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zh-CN" dirty="0" smtClean="0">
                    <a:latin typeface="隶书" pitchFamily="49" charset="-122"/>
                    <a:ea typeface="隶书" pitchFamily="49" charset="-122"/>
                  </a:rPr>
                  <a:t>82+23</a:t>
                </a:r>
              </a:p>
              <a:p>
                <a:pPr marL="0" indent="0">
                  <a:buNone/>
                </a:pPr>
                <a:r>
                  <a:rPr lang="en-US" altLang="zh-CN" dirty="0" smtClean="0">
                    <a:latin typeface="隶书" pitchFamily="49" charset="-122"/>
                    <a:ea typeface="隶书" pitchFamily="49" charset="-122"/>
                  </a:rPr>
                  <a:t>82=3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zh-CN" dirty="0" smtClean="0">
                    <a:latin typeface="隶书" pitchFamily="49" charset="-122"/>
                    <a:ea typeface="隶书" pitchFamily="49" charset="-122"/>
                  </a:rPr>
                  <a:t>23+13</a:t>
                </a:r>
              </a:p>
              <a:p>
                <a:pPr marL="0" indent="0">
                  <a:buNone/>
                </a:pPr>
                <a:r>
                  <a:rPr lang="zh-CN" altLang="en-US" dirty="0" smtClean="0">
                    <a:latin typeface="隶书" pitchFamily="49" charset="-122"/>
                    <a:ea typeface="隶书" pitchFamily="49" charset="-122"/>
                  </a:rPr>
                  <a:t>。。。</a:t>
                </a:r>
                <a:endParaRPr lang="en-US" altLang="zh-CN" dirty="0" smtClean="0">
                  <a:latin typeface="隶书" pitchFamily="49" charset="-122"/>
                  <a:ea typeface="隶书" pitchFamily="49" charset="-122"/>
                </a:endParaRPr>
              </a:p>
              <a:p>
                <a:pPr marL="0" indent="0">
                  <a:buNone/>
                </a:pPr>
                <a:r>
                  <a:rPr lang="zh-CN" altLang="en-US" dirty="0" smtClean="0">
                    <a:latin typeface="隶书" pitchFamily="49" charset="-122"/>
                    <a:ea typeface="隶书" pitchFamily="49" charset="-122"/>
                  </a:rPr>
                  <a:t>写成矩阵形式</a:t>
                </a:r>
                <a:endParaRPr lang="en-US" altLang="zh-CN" dirty="0" smtClean="0">
                  <a:latin typeface="隶书" pitchFamily="49" charset="-122"/>
                  <a:ea typeface="隶书" pitchFamily="49" charset="-122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smtClean="0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i="1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87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105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altLang="zh-CN" dirty="0" smtClean="0">
                    <a:latin typeface="隶书" pitchFamily="49" charset="-122"/>
                    <a:ea typeface="隶书" pitchFamily="49" charset="-122"/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 smtClean="0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i="1" dirty="0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b="0" i="1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b="0" i="1" dirty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ctrlPr>
                          <a:rPr lang="en-US" altLang="zh-CN" i="1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i="1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05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82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>
                  <a:latin typeface="隶书" pitchFamily="49" charset="-122"/>
                  <a:ea typeface="隶书" pitchFamily="49" charset="-122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i="1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05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82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altLang="zh-CN" dirty="0" smtClean="0">
                    <a:latin typeface="隶书" pitchFamily="49" charset="-122"/>
                    <a:ea typeface="隶书" pitchFamily="49" charset="-122"/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dirty="0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i="1" dirty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altLang="zh-CN" i="1" dirty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ctrlPr>
                          <a:rPr lang="en-US" altLang="zh-CN" i="1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i="1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82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23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>
                  <a:latin typeface="隶书" pitchFamily="49" charset="-122"/>
                  <a:ea typeface="隶书" pitchFamily="49" charset="-122"/>
                </a:endParaRPr>
              </a:p>
              <a:p>
                <a:pPr marL="0" indent="0">
                  <a:buNone/>
                </a:pPr>
                <a:r>
                  <a:rPr lang="zh-CN" altLang="en-US" dirty="0" smtClean="0">
                    <a:latin typeface="隶书" pitchFamily="49" charset="-122"/>
                    <a:ea typeface="隶书" pitchFamily="49" charset="-122"/>
                  </a:rPr>
                  <a:t>。。。</a:t>
                </a:r>
                <a:endParaRPr lang="en-US" altLang="zh-CN" dirty="0" smtClean="0">
                  <a:latin typeface="隶书" pitchFamily="49" charset="-122"/>
                  <a:ea typeface="隶书" pitchFamily="49" charset="-122"/>
                </a:endParaRPr>
              </a:p>
              <a:p>
                <a:pPr marL="0" indent="0">
                  <a:buNone/>
                </a:pPr>
                <a:r>
                  <a:rPr lang="zh-CN" altLang="en-US" dirty="0" smtClean="0">
                    <a:latin typeface="隶书" pitchFamily="49" charset="-122"/>
                    <a:ea typeface="隶书" pitchFamily="49" charset="-122"/>
                  </a:rPr>
                  <a:t>直到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i="1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dirty="0" smtClean="0">
                  <a:latin typeface="隶书" pitchFamily="49" charset="-122"/>
                  <a:ea typeface="隶书" pitchFamily="49" charset="-122"/>
                </a:endParaRPr>
              </a:p>
              <a:p>
                <a:pPr marL="0" indent="0">
                  <a:buNone/>
                </a:pPr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560" y="260648"/>
                <a:ext cx="7848872" cy="6480720"/>
              </a:xfrm>
              <a:blipFill rotWithShape="1">
                <a:blip r:embed="rId4"/>
                <a:stretch>
                  <a:fillRect l="-1786" t="-1881" r="-1242" b="-2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已录下的声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96336" y="55892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53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小结</a:t>
            </a:r>
            <a:endParaRPr lang="zh-CN" altLang="en-US" dirty="0">
              <a:solidFill>
                <a:srgbClr val="00B050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43608" y="1556792"/>
            <a:ext cx="7416824" cy="3312368"/>
          </a:xfrm>
        </p:spPr>
        <p:txBody>
          <a:bodyPr/>
          <a:lstStyle/>
          <a:p>
            <a:pPr marL="0" indent="-51435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Hill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分组加密算法及原理；</a:t>
            </a:r>
            <a:endParaRPr lang="en-US" altLang="zh-CN" dirty="0" smtClean="0">
              <a:latin typeface="仿宋" pitchFamily="49" charset="-122"/>
              <a:ea typeface="仿宋" pitchFamily="49" charset="-122"/>
            </a:endParaRPr>
          </a:p>
          <a:p>
            <a:pPr marL="0" indent="-51435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加密、解密矩阵；</a:t>
            </a:r>
            <a:endParaRPr lang="en-US" altLang="zh-CN" dirty="0" smtClean="0">
              <a:latin typeface="仿宋" pitchFamily="49" charset="-122"/>
              <a:ea typeface="仿宋" pitchFamily="49" charset="-122"/>
            </a:endParaRPr>
          </a:p>
          <a:p>
            <a:pPr marL="0" indent="-51435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矩阵的模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m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逆矩阵及其求法；</a:t>
            </a:r>
            <a:endParaRPr lang="en-US" altLang="zh-CN" dirty="0" smtClean="0">
              <a:latin typeface="仿宋" pitchFamily="49" charset="-122"/>
              <a:ea typeface="仿宋" pitchFamily="49" charset="-122"/>
            </a:endParaRPr>
          </a:p>
          <a:p>
            <a:pPr marL="0" indent="-51435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加密算法的应用及</a:t>
            </a:r>
            <a:r>
              <a:rPr lang="en-US" altLang="zh-CN" dirty="0" err="1" smtClean="0">
                <a:latin typeface="仿宋" pitchFamily="49" charset="-122"/>
                <a:ea typeface="仿宋" pitchFamily="49" charset="-122"/>
              </a:rPr>
              <a:t>Matlab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实现</a:t>
            </a:r>
            <a:endParaRPr lang="en-US" altLang="zh-CN" dirty="0" smtClean="0">
              <a:latin typeface="仿宋" pitchFamily="49" charset="-122"/>
              <a:ea typeface="仿宋" pitchFamily="49" charset="-122"/>
            </a:endParaRPr>
          </a:p>
          <a:p>
            <a:pPr marL="0" indent="0">
              <a:buNone/>
            </a:pPr>
            <a:endParaRPr lang="en-US" altLang="zh-CN" dirty="0" smtClean="0"/>
          </a:p>
          <a:p>
            <a:pPr marL="514350" indent="-514350">
              <a:buAutoNum type="arabicPeriod"/>
            </a:pPr>
            <a:endParaRPr lang="zh-CN" altLang="en-US" dirty="0"/>
          </a:p>
        </p:txBody>
      </p:sp>
      <p:pic>
        <p:nvPicPr>
          <p:cNvPr id="4" name="已录下的声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68344" y="53012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0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作业</a:t>
            </a:r>
            <a:endParaRPr lang="zh-CN" altLang="en-US" dirty="0">
              <a:solidFill>
                <a:srgbClr val="00B050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8904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1.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课堂练习：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完成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5.3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节的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实验（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P81-84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）和补充材料中的实验，写出课堂学习小结并从教学在线提交；</a:t>
            </a:r>
            <a:endParaRPr lang="en-US" altLang="zh-CN" dirty="0" smtClean="0">
              <a:latin typeface="仿宋" pitchFamily="49" charset="-122"/>
              <a:ea typeface="仿宋" pitchFamily="49" charset="-122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2.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课外作业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：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P85-86:6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，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7(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及时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完成并交给课代表）</a:t>
            </a:r>
            <a:endParaRPr lang="en-US" altLang="zh-CN" dirty="0">
              <a:latin typeface="仿宋" pitchFamily="49" charset="-122"/>
              <a:ea typeface="仿宋" pitchFamily="49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503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3568" y="260648"/>
            <a:ext cx="6491064" cy="936104"/>
          </a:xfrm>
        </p:spPr>
        <p:txBody>
          <a:bodyPr/>
          <a:lstStyle/>
          <a:p>
            <a:r>
              <a:rPr lang="zh-CN" altLang="en-US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一、基本概念</a:t>
            </a:r>
            <a:endParaRPr lang="zh-CN" altLang="en-US" dirty="0">
              <a:solidFill>
                <a:srgbClr val="00B050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196752"/>
            <a:ext cx="8229600" cy="518457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2800" dirty="0" smtClean="0">
                <a:solidFill>
                  <a:srgbClr val="FF0000"/>
                </a:solidFill>
                <a:latin typeface="仿宋" pitchFamily="49" charset="-122"/>
                <a:ea typeface="仿宋" pitchFamily="49" charset="-122"/>
              </a:rPr>
              <a:t>数据加密</a:t>
            </a:r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：是</a:t>
            </a:r>
            <a:r>
              <a:rPr lang="zh-CN" altLang="en-US" sz="2800" dirty="0">
                <a:latin typeface="仿宋" pitchFamily="49" charset="-122"/>
                <a:ea typeface="仿宋" pitchFamily="49" charset="-122"/>
              </a:rPr>
              <a:t>一门历史悠久的技术，指通过</a:t>
            </a:r>
            <a:r>
              <a:rPr lang="zh-CN" altLang="en-US" sz="2800" dirty="0">
                <a:latin typeface="仿宋" pitchFamily="49" charset="-122"/>
                <a:ea typeface="仿宋" pitchFamily="49" charset="-122"/>
                <a:hlinkClick r:id="rId4"/>
              </a:rPr>
              <a:t>加密算法</a:t>
            </a:r>
            <a:r>
              <a:rPr lang="zh-CN" altLang="en-US" sz="2800" dirty="0">
                <a:latin typeface="仿宋" pitchFamily="49" charset="-122"/>
                <a:ea typeface="仿宋" pitchFamily="49" charset="-122"/>
              </a:rPr>
              <a:t>和加密</a:t>
            </a:r>
            <a:r>
              <a:rPr lang="zh-CN" altLang="en-US" sz="2800" dirty="0">
                <a:latin typeface="仿宋" pitchFamily="49" charset="-122"/>
                <a:ea typeface="仿宋" pitchFamily="49" charset="-122"/>
                <a:hlinkClick r:id="rId5"/>
              </a:rPr>
              <a:t>密钥</a:t>
            </a:r>
            <a:r>
              <a:rPr lang="zh-CN" altLang="en-US" sz="2800" dirty="0">
                <a:latin typeface="仿宋" pitchFamily="49" charset="-122"/>
                <a:ea typeface="仿宋" pitchFamily="49" charset="-122"/>
              </a:rPr>
              <a:t>将明文转变为密文，而解密则是通过解密算法和解密密钥将密文恢复为明文</a:t>
            </a:r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。</a:t>
            </a:r>
            <a:endParaRPr lang="en-US" altLang="zh-CN" sz="2800" dirty="0" smtClean="0">
              <a:latin typeface="仿宋" pitchFamily="49" charset="-122"/>
              <a:ea typeface="仿宋" pitchFamily="49" charset="-122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2800" dirty="0" smtClean="0">
                <a:solidFill>
                  <a:srgbClr val="FF0000"/>
                </a:solidFill>
                <a:latin typeface="仿宋" pitchFamily="49" charset="-122"/>
                <a:ea typeface="仿宋" pitchFamily="49" charset="-122"/>
                <a:hlinkClick r:id="rId6"/>
              </a:rPr>
              <a:t>明文</a:t>
            </a:r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：指原始</a:t>
            </a:r>
            <a:r>
              <a:rPr lang="zh-CN" altLang="en-US" sz="2800" dirty="0">
                <a:latin typeface="仿宋" pitchFamily="49" charset="-122"/>
                <a:ea typeface="仿宋" pitchFamily="49" charset="-122"/>
              </a:rPr>
              <a:t>的或未加密的</a:t>
            </a:r>
            <a:r>
              <a:rPr lang="zh-CN" altLang="en-US" sz="2800" dirty="0" smtClean="0">
                <a:latin typeface="仿宋" pitchFamily="49" charset="-122"/>
                <a:ea typeface="仿宋" pitchFamily="49" charset="-122"/>
                <a:hlinkClick r:id="rId7"/>
              </a:rPr>
              <a:t>数据</a:t>
            </a:r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；</a:t>
            </a:r>
            <a:endParaRPr lang="en-US" altLang="zh-CN" sz="2800" dirty="0" smtClean="0">
              <a:latin typeface="仿宋" pitchFamily="49" charset="-122"/>
              <a:ea typeface="仿宋" pitchFamily="49" charset="-122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2800" dirty="0" smtClean="0">
                <a:solidFill>
                  <a:srgbClr val="FF0000"/>
                </a:solidFill>
                <a:latin typeface="仿宋" pitchFamily="49" charset="-122"/>
                <a:ea typeface="仿宋" pitchFamily="49" charset="-122"/>
              </a:rPr>
              <a:t>密文</a:t>
            </a:r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：明文</a:t>
            </a:r>
            <a:r>
              <a:rPr lang="zh-CN" altLang="en-US" sz="2800" dirty="0">
                <a:latin typeface="仿宋" pitchFamily="49" charset="-122"/>
                <a:ea typeface="仿宋" pitchFamily="49" charset="-122"/>
              </a:rPr>
              <a:t>加密后的格式，是加密算法的输出</a:t>
            </a:r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信息；</a:t>
            </a:r>
            <a:endParaRPr lang="en-US" altLang="zh-CN" sz="2800" dirty="0" smtClean="0">
              <a:latin typeface="仿宋" pitchFamily="49" charset="-122"/>
              <a:ea typeface="仿宋" pitchFamily="49" charset="-122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2800" dirty="0" smtClean="0">
                <a:solidFill>
                  <a:srgbClr val="FF0000"/>
                </a:solidFill>
                <a:latin typeface="仿宋" pitchFamily="49" charset="-122"/>
                <a:ea typeface="仿宋" pitchFamily="49" charset="-122"/>
              </a:rPr>
              <a:t>密钥</a:t>
            </a:r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：数字</a:t>
            </a:r>
            <a:r>
              <a:rPr lang="zh-CN" altLang="en-US" sz="2800" dirty="0">
                <a:latin typeface="仿宋" pitchFamily="49" charset="-122"/>
                <a:ea typeface="仿宋" pitchFamily="49" charset="-122"/>
              </a:rPr>
              <a:t>、字母或特殊符号组成的字符串，用它控制数据加密、解密的过程</a:t>
            </a:r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；</a:t>
            </a:r>
            <a:endParaRPr lang="en-US" altLang="zh-CN" sz="2800" dirty="0" smtClean="0">
              <a:latin typeface="仿宋" pitchFamily="49" charset="-122"/>
              <a:ea typeface="仿宋" pitchFamily="49" charset="-122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2800" dirty="0" smtClean="0">
                <a:solidFill>
                  <a:srgbClr val="FF0000"/>
                </a:solidFill>
                <a:latin typeface="仿宋" pitchFamily="49" charset="-122"/>
                <a:ea typeface="仿宋" pitchFamily="49" charset="-122"/>
              </a:rPr>
              <a:t>加密算法</a:t>
            </a:r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：加密</a:t>
            </a:r>
            <a:r>
              <a:rPr lang="zh-CN" altLang="en-US" sz="2800" dirty="0">
                <a:latin typeface="仿宋" pitchFamily="49" charset="-122"/>
                <a:ea typeface="仿宋" pitchFamily="49" charset="-122"/>
              </a:rPr>
              <a:t>所采用的变换</a:t>
            </a:r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方法</a:t>
            </a:r>
            <a:endParaRPr lang="zh-CN" altLang="en-US" sz="2800" dirty="0">
              <a:latin typeface="仿宋" pitchFamily="49" charset="-122"/>
              <a:ea typeface="仿宋" pitchFamily="49" charset="-122"/>
            </a:endParaRPr>
          </a:p>
        </p:txBody>
      </p:sp>
      <p:pic>
        <p:nvPicPr>
          <p:cNvPr id="4" name="已录下的声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12360" y="57332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63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0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15616" y="274638"/>
            <a:ext cx="5976664" cy="778098"/>
          </a:xfrm>
        </p:spPr>
        <p:txBody>
          <a:bodyPr/>
          <a:lstStyle/>
          <a:p>
            <a:r>
              <a:rPr lang="zh-CN" altLang="en-US" dirty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二</a:t>
            </a:r>
            <a:r>
              <a:rPr lang="zh-CN" altLang="en-US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、</a:t>
            </a:r>
            <a:r>
              <a:rPr lang="en-US" altLang="zh-CN" dirty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Hill</a:t>
            </a:r>
            <a:r>
              <a:rPr lang="zh-CN" altLang="en-US" dirty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密码</a:t>
            </a:r>
            <a:endParaRPr lang="zh-CN" altLang="en-US" dirty="0"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1124744"/>
            <a:ext cx="8229600" cy="5256584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>
                <a:solidFill>
                  <a:srgbClr val="FF0000"/>
                </a:solidFill>
                <a:latin typeface="仿宋" pitchFamily="49" charset="-122"/>
                <a:ea typeface="仿宋" pitchFamily="49" charset="-122"/>
              </a:rPr>
              <a:t>希尔密码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（</a:t>
            </a:r>
            <a:r>
              <a:rPr lang="en-US" altLang="zh-CN" dirty="0">
                <a:latin typeface="仿宋" pitchFamily="49" charset="-122"/>
                <a:ea typeface="仿宋" pitchFamily="49" charset="-122"/>
              </a:rPr>
              <a:t>Hill Cipher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）：是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运用基本</a:t>
            </a:r>
            <a:r>
              <a:rPr lang="zh-CN" altLang="en-US" dirty="0">
                <a:latin typeface="仿宋" pitchFamily="49" charset="-122"/>
                <a:ea typeface="仿宋" pitchFamily="49" charset="-122"/>
                <a:hlinkClick r:id="rId4"/>
              </a:rPr>
              <a:t>矩阵论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原理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的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分组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替换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密码，由</a:t>
            </a:r>
            <a:r>
              <a:rPr lang="en-US" altLang="zh-CN" dirty="0">
                <a:latin typeface="仿宋" pitchFamily="49" charset="-122"/>
                <a:ea typeface="仿宋" pitchFamily="49" charset="-122"/>
              </a:rPr>
              <a:t>Lester S. Hill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在</a:t>
            </a:r>
            <a:r>
              <a:rPr lang="en-US" altLang="zh-CN" dirty="0">
                <a:latin typeface="仿宋" pitchFamily="49" charset="-122"/>
                <a:ea typeface="仿宋" pitchFamily="49" charset="-122"/>
              </a:rPr>
              <a:t>1929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年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发明的。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每个字母当作</a:t>
            </a:r>
            <a:r>
              <a:rPr lang="en-US" altLang="zh-CN" dirty="0">
                <a:latin typeface="仿宋" pitchFamily="49" charset="-122"/>
                <a:ea typeface="仿宋" pitchFamily="49" charset="-122"/>
              </a:rPr>
              <a:t>26</a:t>
            </a:r>
            <a:r>
              <a:rPr lang="zh-CN" altLang="en-US" dirty="0">
                <a:latin typeface="仿宋" pitchFamily="49" charset="-122"/>
                <a:ea typeface="仿宋" pitchFamily="49" charset="-122"/>
                <a:hlinkClick r:id="rId5"/>
              </a:rPr>
              <a:t>进制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数字：</a:t>
            </a:r>
            <a:r>
              <a:rPr lang="en-US" altLang="zh-CN" dirty="0">
                <a:latin typeface="仿宋" pitchFamily="49" charset="-122"/>
                <a:ea typeface="仿宋" pitchFamily="49" charset="-122"/>
              </a:rPr>
              <a:t>A=0, B=1, 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C=2… 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一串字母当成</a:t>
            </a:r>
            <a:r>
              <a:rPr lang="en-US" altLang="zh-CN" dirty="0">
                <a:latin typeface="仿宋" pitchFamily="49" charset="-122"/>
                <a:ea typeface="仿宋" pitchFamily="49" charset="-122"/>
              </a:rPr>
              <a:t>n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维</a:t>
            </a:r>
            <a:r>
              <a:rPr lang="zh-CN" altLang="en-US" dirty="0">
                <a:latin typeface="仿宋" pitchFamily="49" charset="-122"/>
                <a:ea typeface="仿宋" pitchFamily="49" charset="-122"/>
                <a:hlinkClick r:id="rId6"/>
              </a:rPr>
              <a:t>向量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，跟一个</a:t>
            </a:r>
            <a:r>
              <a:rPr lang="en-US" altLang="zh-CN" dirty="0" err="1">
                <a:latin typeface="仿宋" pitchFamily="49" charset="-122"/>
                <a:ea typeface="仿宋" pitchFamily="49" charset="-122"/>
              </a:rPr>
              <a:t>n×n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的矩阵相乘，再将得出的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结果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MOD 26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。</a:t>
            </a:r>
            <a:endParaRPr lang="en-US" altLang="zh-CN" dirty="0" smtClean="0">
              <a:latin typeface="仿宋" pitchFamily="49" charset="-122"/>
              <a:ea typeface="仿宋" pitchFamily="49" charset="-122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 smtClean="0">
                <a:solidFill>
                  <a:srgbClr val="FF0000"/>
                </a:solidFill>
                <a:latin typeface="仿宋" pitchFamily="49" charset="-122"/>
                <a:ea typeface="仿宋" pitchFamily="49" charset="-122"/>
              </a:rPr>
              <a:t>基本思想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：将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n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个明文字母</a:t>
            </a:r>
            <a:r>
              <a:rPr lang="zh-CN" altLang="en-US" dirty="0">
                <a:latin typeface="仿宋" pitchFamily="49" charset="-122"/>
                <a:ea typeface="仿宋" pitchFamily="49" charset="-122"/>
              </a:rPr>
              <a:t>通过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线性变换转换为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n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个密文字母。其重要意义是第一次在密码学中用到了代数方法（代数变换、模运算）</a:t>
            </a:r>
            <a:endParaRPr lang="en-US" altLang="zh-CN" dirty="0" smtClean="0">
              <a:latin typeface="仿宋" pitchFamily="49" charset="-122"/>
              <a:ea typeface="仿宋" pitchFamily="49" charset="-122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altLang="zh-CN" dirty="0">
              <a:latin typeface="仿宋" pitchFamily="49" charset="-122"/>
              <a:ea typeface="仿宋" pitchFamily="49" charset="-122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zh-CN" altLang="en-US" dirty="0">
              <a:latin typeface="仿宋" pitchFamily="49" charset="-122"/>
              <a:ea typeface="仿宋" pitchFamily="49" charset="-122"/>
            </a:endParaRPr>
          </a:p>
        </p:txBody>
      </p:sp>
      <p:pic>
        <p:nvPicPr>
          <p:cNvPr id="4" name="已录下的声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590995" y="58410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498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52" t="18065" r="31685" b="19772"/>
          <a:stretch/>
        </p:blipFill>
        <p:spPr>
          <a:xfrm>
            <a:off x="683568" y="1556792"/>
            <a:ext cx="6984776" cy="4505391"/>
          </a:xfrm>
        </p:spPr>
      </p:pic>
      <p:sp>
        <p:nvSpPr>
          <p:cNvPr id="2" name="TextBox 1"/>
          <p:cNvSpPr txBox="1"/>
          <p:nvPr/>
        </p:nvSpPr>
        <p:spPr>
          <a:xfrm>
            <a:off x="1619672" y="476672"/>
            <a:ext cx="4031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A</a:t>
            </a:r>
            <a:r>
              <a:rPr lang="zh-CN" altLang="en-US" sz="4000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、</a:t>
            </a:r>
            <a:r>
              <a:rPr lang="en-US" altLang="zh-CN" sz="4000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Hill</a:t>
            </a:r>
            <a:r>
              <a:rPr lang="zh-CN" altLang="en-US" sz="4000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加密过程</a:t>
            </a:r>
            <a:endParaRPr lang="zh-CN" altLang="en-US" sz="4000" dirty="0">
              <a:solidFill>
                <a:srgbClr val="00B050"/>
              </a:solidFill>
              <a:latin typeface="隶书" pitchFamily="49" charset="-122"/>
              <a:ea typeface="隶书" pitchFamily="49" charset="-122"/>
            </a:endParaRPr>
          </a:p>
        </p:txBody>
      </p:sp>
      <p:pic>
        <p:nvPicPr>
          <p:cNvPr id="6" name="已录下的声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56376" y="57332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97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949" y="548680"/>
            <a:ext cx="8496944" cy="5791070"/>
          </a:xfrm>
          <a:prstGeom prst="rect">
            <a:avLst/>
          </a:prstGeom>
        </p:spPr>
      </p:pic>
      <p:pic>
        <p:nvPicPr>
          <p:cNvPr id="2" name="已录下的声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40352" y="54452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31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3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15616" y="274638"/>
            <a:ext cx="6360993" cy="550117"/>
          </a:xfrm>
        </p:spPr>
        <p:txBody>
          <a:bodyPr>
            <a:normAutofit/>
          </a:bodyPr>
          <a:lstStyle/>
          <a:p>
            <a:pPr algn="l"/>
            <a:r>
              <a:rPr lang="zh-CN" altLang="en-US" sz="2800" b="1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注</a:t>
            </a:r>
            <a:r>
              <a:rPr lang="en-US" altLang="zh-CN" sz="2800" b="1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1</a:t>
            </a:r>
            <a:r>
              <a:rPr lang="zh-CN" altLang="en-US" sz="2800" b="1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：解密矩阵</a:t>
            </a:r>
            <a:r>
              <a:rPr lang="en-US" altLang="zh-CN" sz="2800" b="1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k</a:t>
            </a:r>
            <a:r>
              <a:rPr lang="en-US" altLang="zh-CN" sz="2800" b="1" baseline="30000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-1</a:t>
            </a:r>
            <a:r>
              <a:rPr lang="zh-CN" altLang="en-US" sz="2800" b="1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的求法</a:t>
            </a:r>
            <a:endParaRPr lang="zh-CN" altLang="en-US" sz="2800" b="1" dirty="0">
              <a:solidFill>
                <a:srgbClr val="00B050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06482" y="1196752"/>
            <a:ext cx="6048673" cy="74868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1.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模</a:t>
            </a:r>
            <a:r>
              <a:rPr lang="en-US" altLang="zh-CN" dirty="0" smtClean="0">
                <a:latin typeface="仿宋" pitchFamily="49" charset="-122"/>
                <a:ea typeface="仿宋" pitchFamily="49" charset="-122"/>
              </a:rPr>
              <a:t>m</a:t>
            </a:r>
            <a:r>
              <a:rPr lang="zh-CN" altLang="en-US" dirty="0" smtClean="0">
                <a:latin typeface="仿宋" pitchFamily="49" charset="-122"/>
                <a:ea typeface="仿宋" pitchFamily="49" charset="-122"/>
              </a:rPr>
              <a:t>逆矩阵计算公式</a:t>
            </a:r>
            <a:endParaRPr lang="en-US" altLang="zh-CN" dirty="0" smtClean="0">
              <a:latin typeface="仿宋" pitchFamily="49" charset="-122"/>
              <a:ea typeface="仿宋" pitchFamily="49" charset="-122"/>
            </a:endParaRPr>
          </a:p>
          <a:p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560973" y="1977928"/>
                <a:ext cx="7344816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zh-CN" altLang="en-US" sz="2800" i="1">
                              <a:latin typeface="Cambria Math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zh-CN" altLang="en-US" sz="2800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zh-CN" altLang="en-US" sz="2800" i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zh-CN" altLang="en-US" sz="2800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zh-CN" altLang="en-US" sz="2800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zh-CN" altLang="en-US" sz="2800" i="1">
                                  <a:latin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zh-CN" altLang="en-US" sz="28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sz="2800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</m:d>
                            </m:e>
                            <m:sup>
                              <m:r>
                                <a:rPr lang="zh-CN" altLang="en-US" sz="2800" i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zh-CN" altLang="en-US" sz="2800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zh-CN" altLang="en-US" sz="2800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</m:d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zh-CN" altLang="en-US" sz="2800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p>
                              <m:r>
                                <a:rPr lang="zh-CN" altLang="en-US" sz="2800" i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𝑚𝑜𝑑</m:t>
                          </m:r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973" y="1977928"/>
                <a:ext cx="7344816" cy="52322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749717" y="2636912"/>
                <a:ext cx="7002622" cy="8107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800" b="0" i="1" smtClean="0">
                          <a:latin typeface="Cambria Math"/>
                        </a:rPr>
                        <m:t>如</m:t>
                      </m:r>
                      <m:r>
                        <a:rPr lang="en-US" altLang="zh-CN" sz="2800" b="0" i="1" smtClean="0">
                          <a:latin typeface="Cambria Math"/>
                        </a:rPr>
                        <m:t>  </m:t>
                      </m:r>
                      <m:r>
                        <m:rPr>
                          <m:sty m:val="p"/>
                        </m:rPr>
                        <a:rPr lang="zh-CN" altLang="en-US" sz="280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zh-CN" altLang="en-US" sz="2800" i="1">
                              <a:latin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2800" i="1">
                                  <a:latin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</m:m>
                        </m:e>
                      </m:d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,</m:t>
                      </m:r>
                      <m:d>
                        <m:dPr>
                          <m:begChr m:val="|"/>
                          <m:endChr m:val="|"/>
                          <m:ctrlPr>
                            <a:rPr lang="zh-CN" altLang="en-US" sz="2800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=3,</m:t>
                      </m:r>
                      <m:sSup>
                        <m:sSupPr>
                          <m:ctrlPr>
                            <a:rPr lang="zh-CN" altLang="en-US" sz="2800" i="1">
                              <a:latin typeface="Cambria Math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zh-CN" altLang="en-US" sz="2800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</m:e>
                        <m:sup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zh-CN" altLang="en-US" sz="2800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𝑚𝑜𝑑</m:t>
                          </m:r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 26</m:t>
                          </m:r>
                        </m:e>
                      </m:d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=9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717" y="2636912"/>
                <a:ext cx="7002622" cy="810799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/>
              <p:cNvSpPr/>
              <p:nvPr/>
            </p:nvSpPr>
            <p:spPr>
              <a:xfrm>
                <a:off x="351620" y="4517488"/>
                <a:ext cx="8568951" cy="8107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sz="280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zh-CN" altLang="en-US" sz="2800" b="0" i="1" smtClean="0">
                              <a:latin typeface="Cambria Math"/>
                            </a:rPr>
                            <m:t>故</m:t>
                          </m:r>
                          <m:r>
                            <a:rPr lang="en-US" altLang="zh-CN" sz="28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US" altLang="zh-CN" sz="2800" b="0" i="1" smtClean="0">
                              <a:latin typeface="Cambria Math"/>
                            </a:rPr>
                            <m:t>𝐴</m:t>
                          </m:r>
                        </m:e>
                        <m:sup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zh-CN" altLang="en-US" sz="2800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𝑚𝑜𝑑</m:t>
                          </m:r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 26</m:t>
                          </m:r>
                        </m:e>
                      </m:d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=9∗</m:t>
                      </m:r>
                      <m:d>
                        <m:dPr>
                          <m:ctrlPr>
                            <a:rPr lang="zh-CN" altLang="en-US" sz="2800" i="1">
                              <a:latin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2800" i="1">
                                  <a:latin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sz="2800" i="1">
                          <a:latin typeface="Cambria Math" panose="02040503050406030204" pitchFamily="18" charset="0"/>
                        </a:rPr>
                        <m:t>𝑚𝑜𝑑</m:t>
                      </m:r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 26)=</m:t>
                      </m:r>
                      <m:d>
                        <m:dPr>
                          <m:ctrlPr>
                            <a:rPr lang="zh-CN" altLang="en-US" sz="2800" i="1">
                              <a:latin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2800" i="1">
                                  <a:latin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8" name="矩形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620" y="4517488"/>
                <a:ext cx="8568951" cy="810799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259632" y="3645024"/>
            <a:ext cx="1944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伴随矩阵</a:t>
            </a:r>
            <a:endParaRPr lang="zh-CN" altLang="en-US" dirty="0">
              <a:latin typeface="仿宋" pitchFamily="49" charset="-122"/>
              <a:ea typeface="仿宋" pitchFamily="49" charset="-122"/>
            </a:endParaRPr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6983593"/>
              </p:ext>
            </p:extLst>
          </p:nvPr>
        </p:nvGraphicFramePr>
        <p:xfrm>
          <a:off x="3347864" y="3469913"/>
          <a:ext cx="3528392" cy="9332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Equation" r:id="rId8" imgW="952200" imgH="457200" progId="Equation.DSMT4">
                  <p:embed/>
                </p:oleObj>
              </mc:Choice>
              <mc:Fallback>
                <p:oleObj name="Equation" r:id="rId8" imgW="9522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347864" y="3469913"/>
                        <a:ext cx="3528392" cy="9332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1059684"/>
              </p:ext>
            </p:extLst>
          </p:nvPr>
        </p:nvGraphicFramePr>
        <p:xfrm>
          <a:off x="2915816" y="5359119"/>
          <a:ext cx="4170463" cy="1080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8" name="Equation" r:id="rId10" imgW="1765080" imgH="457200" progId="Equation.DSMT4">
                  <p:embed/>
                </p:oleObj>
              </mc:Choice>
              <mc:Fallback>
                <p:oleObj name="Equation" r:id="rId10" imgW="176508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915816" y="5359119"/>
                        <a:ext cx="4170463" cy="1080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282857" y="5579603"/>
            <a:ext cx="1440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仿宋" pitchFamily="49" charset="-122"/>
                <a:ea typeface="仿宋" pitchFamily="49" charset="-122"/>
              </a:rPr>
              <a:t>可验证</a:t>
            </a:r>
            <a:endParaRPr lang="zh-CN" altLang="en-US" sz="2800" dirty="0">
              <a:latin typeface="仿宋" pitchFamily="49" charset="-122"/>
              <a:ea typeface="仿宋" pitchFamily="49" charset="-122"/>
            </a:endParaRPr>
          </a:p>
        </p:txBody>
      </p:sp>
      <p:pic>
        <p:nvPicPr>
          <p:cNvPr id="10" name="已录下的声音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028384" y="57980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67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98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7" t="19313" r="31685" b="21437"/>
          <a:stretch/>
        </p:blipFill>
        <p:spPr>
          <a:xfrm>
            <a:off x="827584" y="1484784"/>
            <a:ext cx="7216617" cy="4968552"/>
          </a:xfrm>
        </p:spPr>
      </p:pic>
      <p:sp>
        <p:nvSpPr>
          <p:cNvPr id="2" name="TextBox 1"/>
          <p:cNvSpPr txBox="1"/>
          <p:nvPr/>
        </p:nvSpPr>
        <p:spPr>
          <a:xfrm>
            <a:off x="1691680" y="404664"/>
            <a:ext cx="4031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B</a:t>
            </a:r>
            <a:r>
              <a:rPr lang="zh-CN" altLang="en-US" sz="4000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、</a:t>
            </a:r>
            <a:r>
              <a:rPr lang="en-US" altLang="zh-CN" sz="4000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Hill</a:t>
            </a:r>
            <a:r>
              <a:rPr lang="zh-CN" altLang="en-US" sz="4000" dirty="0" smtClean="0">
                <a:solidFill>
                  <a:srgbClr val="00B050"/>
                </a:solidFill>
                <a:latin typeface="隶书" pitchFamily="49" charset="-122"/>
                <a:ea typeface="隶书" pitchFamily="49" charset="-122"/>
              </a:rPr>
              <a:t>密码分析</a:t>
            </a:r>
            <a:endParaRPr lang="zh-CN" altLang="en-US" sz="4000" dirty="0">
              <a:solidFill>
                <a:srgbClr val="00B050"/>
              </a:solidFill>
              <a:latin typeface="隶书" pitchFamily="49" charset="-122"/>
              <a:ea typeface="隶书" pitchFamily="49" charset="-122"/>
            </a:endParaRPr>
          </a:p>
        </p:txBody>
      </p:sp>
      <p:pic>
        <p:nvPicPr>
          <p:cNvPr id="6" name="已录下的声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28384" y="55892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64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5" t="19427" r="31642" b="33368"/>
          <a:stretch/>
        </p:blipFill>
        <p:spPr>
          <a:xfrm>
            <a:off x="971600" y="692696"/>
            <a:ext cx="7622772" cy="4248472"/>
          </a:xfrm>
        </p:spPr>
      </p:pic>
      <p:pic>
        <p:nvPicPr>
          <p:cNvPr id="2" name="已录下的声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52320" y="53732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399" y="404664"/>
            <a:ext cx="7976025" cy="5976663"/>
          </a:xfrm>
          <a:prstGeom prst="rect">
            <a:avLst/>
          </a:prstGeom>
        </p:spPr>
      </p:pic>
      <p:pic>
        <p:nvPicPr>
          <p:cNvPr id="2" name="已录下的声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24328" y="5229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80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2161</TotalTime>
  <Words>491</Words>
  <Application>Microsoft Office PowerPoint</Application>
  <PresentationFormat>全屏显示(4:3)</PresentationFormat>
  <Paragraphs>40</Paragraphs>
  <Slides>12</Slides>
  <Notes>0</Notes>
  <HiddenSlides>0</HiddenSlides>
  <MMClips>11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4" baseType="lpstr">
      <vt:lpstr>Office 主题​​</vt:lpstr>
      <vt:lpstr>Equation</vt:lpstr>
      <vt:lpstr>第5讲 代数变换模型</vt:lpstr>
      <vt:lpstr>一、基本概念</vt:lpstr>
      <vt:lpstr>二、Hill密码</vt:lpstr>
      <vt:lpstr>PowerPoint 演示文稿</vt:lpstr>
      <vt:lpstr>PowerPoint 演示文稿</vt:lpstr>
      <vt:lpstr>注1：解密矩阵k-1的求法</vt:lpstr>
      <vt:lpstr>PowerPoint 演示文稿</vt:lpstr>
      <vt:lpstr>PowerPoint 演示文稿</vt:lpstr>
      <vt:lpstr>PowerPoint 演示文稿</vt:lpstr>
      <vt:lpstr>PowerPoint 演示文稿</vt:lpstr>
      <vt:lpstr>小结</vt:lpstr>
      <vt:lpstr>作业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分形实验</dc:title>
  <dc:creator>SCUT</dc:creator>
  <cp:lastModifiedBy>WIN</cp:lastModifiedBy>
  <cp:revision>132</cp:revision>
  <dcterms:created xsi:type="dcterms:W3CDTF">2015-03-10T03:18:30Z</dcterms:created>
  <dcterms:modified xsi:type="dcterms:W3CDTF">2020-03-23T04:01:41Z</dcterms:modified>
</cp:coreProperties>
</file>

<file path=docProps/thumbnail.jpeg>
</file>